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2" r:id="rId3"/>
    <p:sldId id="264" r:id="rId4"/>
    <p:sldId id="260" r:id="rId5"/>
    <p:sldId id="271" r:id="rId6"/>
    <p:sldId id="272" r:id="rId7"/>
    <p:sldId id="273" r:id="rId8"/>
    <p:sldId id="274" r:id="rId9"/>
    <p:sldId id="275" r:id="rId10"/>
    <p:sldId id="276" r:id="rId11"/>
    <p:sldId id="266" r:id="rId12"/>
    <p:sldId id="284" r:id="rId13"/>
    <p:sldId id="282" r:id="rId14"/>
    <p:sldId id="283" r:id="rId15"/>
    <p:sldId id="279" r:id="rId16"/>
    <p:sldId id="278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00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97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8626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01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851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61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43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5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7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80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9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6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983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471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FC05C-DCC4-4C79-85A2-0F697C836C95}" type="datetimeFigureOut">
              <a:rPr lang="en-US" smtClean="0"/>
              <a:t>3/9/2014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BE1BD3D-E462-47AE-AE8B-18793EF1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4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6476" y="991530"/>
            <a:ext cx="5826719" cy="164630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Political Beliefs and Behaviors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oWNER\AppData\Local\Microsoft\Windows\Temporary Internet Files\Content.IE5\BZPPSH61\MP9003417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657600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97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Presidential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Exploration</a:t>
            </a:r>
          </a:p>
          <a:p>
            <a:r>
              <a:rPr lang="en-US" dirty="0" smtClean="0"/>
              <a:t>Announcement/Press Conference</a:t>
            </a:r>
          </a:p>
          <a:p>
            <a:r>
              <a:rPr lang="en-US" dirty="0" smtClean="0"/>
              <a:t>Money, Organization, Strategy and Themes</a:t>
            </a:r>
          </a:p>
          <a:p>
            <a:r>
              <a:rPr lang="en-US" dirty="0" smtClean="0"/>
              <a:t>Primary Elections and caucuses: closed, open and blanket primaries</a:t>
            </a:r>
          </a:p>
          <a:p>
            <a:r>
              <a:rPr lang="en-US" dirty="0" smtClean="0"/>
              <a:t>Nominating Conventions</a:t>
            </a:r>
          </a:p>
          <a:p>
            <a:r>
              <a:rPr lang="en-US" dirty="0" smtClean="0"/>
              <a:t>Campaigning and the General Election</a:t>
            </a:r>
          </a:p>
          <a:p>
            <a:r>
              <a:rPr lang="en-US" dirty="0" smtClean="0"/>
              <a:t>The Electoral College (270 electoral votes needed to win)</a:t>
            </a:r>
          </a:p>
          <a:p>
            <a:endParaRPr lang="en-US" dirty="0"/>
          </a:p>
        </p:txBody>
      </p:sp>
      <p:pic>
        <p:nvPicPr>
          <p:cNvPr id="2050" name="Picture 2" descr="C:\Users\oWNER\AppData\Local\Microsoft\Windows\Temporary Internet Files\Content.IE5\3GDNQMR4\MP90018246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612" y="304800"/>
            <a:ext cx="146670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39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Voting</a:t>
            </a:r>
            <a:br>
              <a:rPr lang="en-US" dirty="0" smtClean="0"/>
            </a:br>
            <a:r>
              <a:rPr lang="en-US" dirty="0" smtClean="0"/>
              <a:t>The Rise of the American Electorate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1789 – white, male property owners</a:t>
            </a:r>
          </a:p>
          <a:p>
            <a:r>
              <a:rPr lang="en-US" dirty="0" smtClean="0"/>
              <a:t>1850 – nearly all white adult males</a:t>
            </a:r>
          </a:p>
          <a:p>
            <a:r>
              <a:rPr lang="en-US" dirty="0" smtClean="0"/>
              <a:t>1870 – 15</a:t>
            </a:r>
            <a:r>
              <a:rPr lang="en-US" baseline="30000" dirty="0" smtClean="0"/>
              <a:t>th</a:t>
            </a:r>
            <a:r>
              <a:rPr lang="en-US" dirty="0" smtClean="0"/>
              <a:t> amendment, all men over 21</a:t>
            </a:r>
          </a:p>
          <a:p>
            <a:r>
              <a:rPr lang="en-US" dirty="0" smtClean="0"/>
              <a:t>1920 – 19</a:t>
            </a:r>
            <a:r>
              <a:rPr lang="en-US" baseline="30000" dirty="0" smtClean="0"/>
              <a:t>th</a:t>
            </a:r>
            <a:r>
              <a:rPr lang="en-US" dirty="0" smtClean="0"/>
              <a:t> amendment, all men and women over 21</a:t>
            </a:r>
          </a:p>
          <a:p>
            <a:r>
              <a:rPr lang="en-US" dirty="0" smtClean="0"/>
              <a:t>1971 – all men and women over 18</a:t>
            </a:r>
            <a:endParaRPr lang="en-US" dirty="0"/>
          </a:p>
        </p:txBody>
      </p:sp>
      <p:pic>
        <p:nvPicPr>
          <p:cNvPr id="4098" name="Picture 2" descr="C:\Users\oWNER\AppData\Local\Microsoft\Windows\Temporary Internet Files\Content.IE5\GH5RLQH5\MC9003341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888" y="4008438"/>
            <a:ext cx="1089025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43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Voter </a:t>
            </a:r>
            <a:r>
              <a:rPr lang="en-US" smtClean="0"/>
              <a:t>Turnout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Americans vote less, but participate more than people in other countries in other forms of political behavior.</a:t>
            </a:r>
          </a:p>
          <a:p>
            <a:r>
              <a:rPr lang="en-US" dirty="0" smtClean="0"/>
              <a:t>Younger voters are the least likely to vote.</a:t>
            </a:r>
          </a:p>
          <a:p>
            <a:r>
              <a:rPr lang="en-US" dirty="0" smtClean="0"/>
              <a:t>Restrictive laws and the burden of individual registration contribute to low voter turnout.</a:t>
            </a:r>
          </a:p>
          <a:p>
            <a:r>
              <a:rPr lang="en-US" dirty="0" smtClean="0"/>
              <a:t>Americans may be happy with the “system” and less likely to feel the need to vote.</a:t>
            </a:r>
            <a:endParaRPr lang="en-US" dirty="0"/>
          </a:p>
        </p:txBody>
      </p:sp>
      <p:pic>
        <p:nvPicPr>
          <p:cNvPr id="1026" name="Picture 2" descr="C:\Users\oWNER\AppData\Local\Microsoft\Windows\Temporary Internet Files\Content.IE5\GV2KQT55\MC900059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826257"/>
            <a:ext cx="1280160" cy="1541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55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Media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Print – magazines, </a:t>
            </a:r>
            <a:r>
              <a:rPr lang="en-US" dirty="0" smtClean="0"/>
              <a:t>newspapers</a:t>
            </a:r>
          </a:p>
          <a:p>
            <a:r>
              <a:rPr lang="en-US" dirty="0" smtClean="0"/>
              <a:t>Electronic </a:t>
            </a:r>
            <a:r>
              <a:rPr lang="en-US" dirty="0"/>
              <a:t>– cable, satellite, network (“free”), radio, internet</a:t>
            </a:r>
          </a:p>
          <a:p>
            <a:r>
              <a:rPr lang="en-US" dirty="0" smtClean="0"/>
              <a:t>Mass </a:t>
            </a:r>
            <a:r>
              <a:rPr lang="en-US" dirty="0"/>
              <a:t>Media </a:t>
            </a:r>
            <a:endParaRPr lang="en-US" dirty="0" smtClean="0"/>
          </a:p>
          <a:p>
            <a:r>
              <a:rPr lang="en-US" dirty="0" smtClean="0"/>
              <a:t>Group Media</a:t>
            </a:r>
          </a:p>
          <a:p>
            <a:r>
              <a:rPr lang="en-US" dirty="0" smtClean="0"/>
              <a:t>Social Media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Roles of the Media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Reporting the news</a:t>
            </a:r>
          </a:p>
          <a:p>
            <a:r>
              <a:rPr lang="en-US" dirty="0"/>
              <a:t>Interpreting the news</a:t>
            </a:r>
          </a:p>
          <a:p>
            <a:r>
              <a:rPr lang="en-US" dirty="0"/>
              <a:t>Influencing public opinion</a:t>
            </a:r>
          </a:p>
          <a:p>
            <a:r>
              <a:rPr lang="en-US" dirty="0"/>
              <a:t>Setting the political agenda</a:t>
            </a:r>
          </a:p>
          <a:p>
            <a:r>
              <a:rPr lang="en-US" dirty="0"/>
              <a:t>Socialization</a:t>
            </a:r>
          </a:p>
          <a:p>
            <a:r>
              <a:rPr lang="en-US" dirty="0"/>
              <a:t>Providing a link between citizens and government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812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Governing the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Federal Communications Commission was established in 1934</a:t>
            </a:r>
          </a:p>
          <a:p>
            <a:r>
              <a:rPr lang="en-US" dirty="0" smtClean="0"/>
              <a:t>Rules relating to ownership, equal access air time, libel, slander</a:t>
            </a:r>
          </a:p>
          <a:p>
            <a:r>
              <a:rPr lang="en-US" dirty="0" smtClean="0"/>
              <a:t>First Amendment protects freedom of the press</a:t>
            </a:r>
          </a:p>
          <a:p>
            <a:r>
              <a:rPr lang="en-US" dirty="0" smtClean="0"/>
              <a:t>The Telecommunications Act of 1996 deregulated the media</a:t>
            </a:r>
          </a:p>
          <a:p>
            <a:r>
              <a:rPr lang="en-US" dirty="0" smtClean="0"/>
              <a:t>“self” censorship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082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Economic Interest Groups – business groups, trade associations, labor groups, agricultural groups, professional groups</a:t>
            </a:r>
          </a:p>
          <a:p>
            <a:r>
              <a:rPr lang="en-US" dirty="0" smtClean="0"/>
              <a:t>Groups that promote causes – ACLU, National Right to Life Committee, National Rifle Association, Sierra Club</a:t>
            </a:r>
          </a:p>
          <a:p>
            <a:r>
              <a:rPr lang="en-US" dirty="0" smtClean="0"/>
              <a:t>Groups that promote the welfare of certain groups – AARP, NAACP, Christian Coalition</a:t>
            </a:r>
            <a:endParaRPr lang="en-US" dirty="0"/>
          </a:p>
          <a:p>
            <a:r>
              <a:rPr lang="en-US" dirty="0" smtClean="0"/>
              <a:t>Public Interest Groups – League of Women Voters, Common Cause, MADD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222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groups are private organizations that try to persuade public officials to respond to the shared attitudes of their members</a:t>
            </a:r>
          </a:p>
          <a:p>
            <a:r>
              <a:rPr lang="en-US" dirty="0"/>
              <a:t>I</a:t>
            </a:r>
            <a:r>
              <a:rPr lang="en-US" dirty="0" smtClean="0"/>
              <a:t>nterest groups have been viewed with suspicion</a:t>
            </a:r>
          </a:p>
          <a:p>
            <a:r>
              <a:rPr lang="en-US" dirty="0" smtClean="0"/>
              <a:t>James Madison warned against the dangers of “factions” in Federalist # 10</a:t>
            </a:r>
          </a:p>
          <a:p>
            <a:r>
              <a:rPr lang="en-US" dirty="0" smtClean="0"/>
              <a:t>Interest groups raise awareness in public affairs and allow members to achieve a common goal</a:t>
            </a:r>
          </a:p>
          <a:p>
            <a:r>
              <a:rPr lang="en-US" dirty="0" smtClean="0"/>
              <a:t>Represent their members </a:t>
            </a:r>
          </a:p>
          <a:p>
            <a:r>
              <a:rPr lang="en-US" dirty="0" smtClean="0"/>
              <a:t>Provide information to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08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Techniques of Interest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Influencing public opinion</a:t>
            </a:r>
          </a:p>
          <a:p>
            <a:r>
              <a:rPr lang="en-US" dirty="0" smtClean="0"/>
              <a:t>Propaganda</a:t>
            </a:r>
          </a:p>
          <a:p>
            <a:r>
              <a:rPr lang="en-US" dirty="0" smtClean="0"/>
              <a:t>Lobbying</a:t>
            </a:r>
          </a:p>
          <a:p>
            <a:r>
              <a:rPr lang="en-US" dirty="0" smtClean="0"/>
              <a:t>Influencing elections – campaigning and contributing money through PACs</a:t>
            </a:r>
          </a:p>
          <a:p>
            <a:r>
              <a:rPr lang="en-US" dirty="0" smtClean="0"/>
              <a:t>Litigation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2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public’s attitudes toward a given government policy vary over time.</a:t>
            </a:r>
          </a:p>
          <a:p>
            <a:r>
              <a:rPr lang="en-US" dirty="0" smtClean="0"/>
              <a:t>Public opinion places boundaries on allowable types of public policy.</a:t>
            </a:r>
          </a:p>
          <a:p>
            <a:r>
              <a:rPr lang="en-US" dirty="0" smtClean="0"/>
              <a:t>Citizens are willing to register opinions on matters outside their expertise.</a:t>
            </a:r>
          </a:p>
          <a:p>
            <a:r>
              <a:rPr lang="en-US" dirty="0" smtClean="0"/>
              <a:t>Governments tend to react to public opinion.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21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Origins of Political Attitudes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Role of the family</a:t>
            </a:r>
          </a:p>
          <a:p>
            <a:r>
              <a:rPr lang="en-US" dirty="0" smtClean="0"/>
              <a:t>Schooling &amp; information</a:t>
            </a:r>
          </a:p>
          <a:p>
            <a:r>
              <a:rPr lang="en-US" dirty="0" smtClean="0"/>
              <a:t>Ideology</a:t>
            </a:r>
          </a:p>
          <a:p>
            <a:r>
              <a:rPr lang="en-US" dirty="0" smtClean="0"/>
              <a:t>Job (Income)</a:t>
            </a:r>
          </a:p>
          <a:p>
            <a:r>
              <a:rPr lang="en-US" dirty="0" smtClean="0"/>
              <a:t>Race &amp; ethnicity</a:t>
            </a:r>
          </a:p>
          <a:p>
            <a:r>
              <a:rPr lang="en-US" dirty="0" smtClean="0"/>
              <a:t>Religious tradition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Region</a:t>
            </a:r>
            <a:endParaRPr lang="en-US" dirty="0"/>
          </a:p>
        </p:txBody>
      </p:sp>
      <p:pic>
        <p:nvPicPr>
          <p:cNvPr id="6146" name="Picture 2" descr="C:\Users\oWNER\AppData\Local\Microsoft\Windows\Temporary Internet Files\Content.IE5\N3JR9KR0\MP90044648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8016"/>
            <a:ext cx="2468880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coherent and consistent set of beliefs about who ought to rule, what principles rulers ought to obey and what policies rulers ought to pursue.</a:t>
            </a:r>
          </a:p>
          <a:p>
            <a:r>
              <a:rPr lang="en-US" dirty="0" smtClean="0"/>
              <a:t>Most citizens display little “ideology”, i.e. liberal, conservative, radical; except for activists.</a:t>
            </a:r>
          </a:p>
        </p:txBody>
      </p:sp>
      <p:pic>
        <p:nvPicPr>
          <p:cNvPr id="11266" name="Picture 2" descr="C:\Users\oWNER\AppData\Local\Microsoft\Windows\Temporary Internet Files\Content.IE5\GV2KQT55\MC9001743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1861"/>
            <a:ext cx="1809598" cy="1324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300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8077200" cy="1752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Voluntary associations of people who seek to control the government through common principles based upon peaceful and legal action.</a:t>
            </a:r>
            <a:endParaRPr lang="en-US" dirty="0"/>
          </a:p>
        </p:txBody>
      </p:sp>
      <p:pic>
        <p:nvPicPr>
          <p:cNvPr id="2050" name="Picture 2" descr="C:\Users\oWNER\AppData\Local\Microsoft\Windows\Temporary Internet Files\Content.IE5\DFV9K04R\MC9001396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52400"/>
            <a:ext cx="2686507" cy="2405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870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Political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policy preferences</a:t>
            </a:r>
          </a:p>
          <a:p>
            <a:r>
              <a:rPr lang="en-US" dirty="0" smtClean="0"/>
              <a:t>Set agendas</a:t>
            </a:r>
          </a:p>
          <a:p>
            <a:r>
              <a:rPr lang="en-US" dirty="0" smtClean="0"/>
              <a:t>Help select candidates for office</a:t>
            </a:r>
          </a:p>
          <a:p>
            <a:r>
              <a:rPr lang="en-US" dirty="0" smtClean="0"/>
              <a:t>Run campaigns</a:t>
            </a:r>
          </a:p>
          <a:p>
            <a:r>
              <a:rPr lang="en-US" dirty="0" smtClean="0"/>
              <a:t>Educate the electorate</a:t>
            </a:r>
          </a:p>
          <a:p>
            <a:r>
              <a:rPr lang="en-US" dirty="0" smtClean="0"/>
              <a:t>Organize the government</a:t>
            </a:r>
          </a:p>
          <a:p>
            <a:r>
              <a:rPr lang="en-US" dirty="0" smtClean="0"/>
              <a:t>One of the access points of special interests and individuals seeking help from the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2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Coalitions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Republican Party appeals to rural and suburban dwellers, New Englanders (except Massachusetts), Mid-westerners, Westerners, white collar workers, older voters, WASPs, high income, high educated, the religious right, anti-abortion, conservatives.</a:t>
            </a:r>
          </a:p>
          <a:p>
            <a:r>
              <a:rPr lang="en-US" dirty="0" smtClean="0"/>
              <a:t>The Democratic Party appeals to urban dwellers, African Americans, Jews, *Catholics, other minorities, blue-collar workers, union members, lower educated, lower income, intellectuals, gay rights, women, pro-choice.</a:t>
            </a:r>
          </a:p>
          <a:p>
            <a:r>
              <a:rPr lang="en-US" dirty="0" smtClean="0"/>
              <a:t>Catholics and Southerners used to be Democrats, but are increasingly Republican.</a:t>
            </a:r>
          </a:p>
          <a:p>
            <a:endParaRPr lang="en-US" dirty="0" smtClean="0"/>
          </a:p>
        </p:txBody>
      </p:sp>
      <p:pic>
        <p:nvPicPr>
          <p:cNvPr id="4098" name="Picture 2" descr="C:\Users\oWNER\AppData\Local\Microsoft\Windows\Temporary Internet Files\Content.IE5\DFV9K04R\MC9001407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9410"/>
            <a:ext cx="116852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09" y="242250"/>
            <a:ext cx="1152144" cy="1645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395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Structure and Organization of Political Parties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Convention</a:t>
            </a:r>
          </a:p>
          <a:p>
            <a:r>
              <a:rPr lang="en-US" dirty="0" smtClean="0"/>
              <a:t>National Committee</a:t>
            </a:r>
          </a:p>
          <a:p>
            <a:r>
              <a:rPr lang="en-US" dirty="0" smtClean="0"/>
              <a:t>National Chairperson</a:t>
            </a:r>
          </a:p>
          <a:p>
            <a:r>
              <a:rPr lang="en-US" dirty="0" smtClean="0"/>
              <a:t>Congressional campaign Committee </a:t>
            </a:r>
          </a:p>
          <a:p>
            <a:r>
              <a:rPr lang="en-US" dirty="0" smtClean="0"/>
              <a:t>State and Local Organization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22098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042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Elections and Campaigns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WNER\AppData\Local\Microsoft\Windows\Temporary Internet Files\Content.IE5\DFV9K04R\MP90038487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909125" cy="374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225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</TotalTime>
  <Words>696</Words>
  <Application>Microsoft Office PowerPoint</Application>
  <PresentationFormat>On-screen Show (4:3)</PresentationFormat>
  <Paragraphs>95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Trebuchet MS</vt:lpstr>
      <vt:lpstr>Wingdings 3</vt:lpstr>
      <vt:lpstr>Facet</vt:lpstr>
      <vt:lpstr>Political Beliefs and Behaviors</vt:lpstr>
      <vt:lpstr>Public Opinion</vt:lpstr>
      <vt:lpstr>The Origins of Political Attitudes</vt:lpstr>
      <vt:lpstr>Political Ideology</vt:lpstr>
      <vt:lpstr>Political Parties</vt:lpstr>
      <vt:lpstr>Functions of Political Parties</vt:lpstr>
      <vt:lpstr>Party Coalitions</vt:lpstr>
      <vt:lpstr>Structure and Organization of Political Parties</vt:lpstr>
      <vt:lpstr>Elections and Campaigns</vt:lpstr>
      <vt:lpstr>Presidential Elections</vt:lpstr>
      <vt:lpstr>Voting The Rise of the American Electorate</vt:lpstr>
      <vt:lpstr>Voter Turnout</vt:lpstr>
      <vt:lpstr>The Media</vt:lpstr>
      <vt:lpstr>Rules Governing the Media</vt:lpstr>
      <vt:lpstr>Types of Interest Groups</vt:lpstr>
      <vt:lpstr>Interest Groups</vt:lpstr>
      <vt:lpstr>Techniques of Interest Groups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Beliefs and Behaviors</dc:title>
  <dc:creator>User</dc:creator>
  <cp:lastModifiedBy>owner</cp:lastModifiedBy>
  <cp:revision>24</cp:revision>
  <dcterms:created xsi:type="dcterms:W3CDTF">2012-09-28T00:34:11Z</dcterms:created>
  <dcterms:modified xsi:type="dcterms:W3CDTF">2014-03-09T19:13:44Z</dcterms:modified>
</cp:coreProperties>
</file>